
<file path=[Content_Types].xml><?xml version="1.0" encoding="utf-8"?>
<Types xmlns="http://schemas.openxmlformats.org/package/2006/content-types">
  <Default Extension="xml" ContentType="application/xml"/>
  <Default Extension="jpg" ContentType="image/jpeg"/>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258" r:id="rId3"/>
    <p:sldId id="261" r:id="rId4"/>
    <p:sldId id="257" r:id="rId5"/>
    <p:sldId id="285" r:id="rId6"/>
    <p:sldId id="271" r:id="rId7"/>
    <p:sldId id="260" r:id="rId8"/>
    <p:sldId id="268" r:id="rId9"/>
    <p:sldId id="282" r:id="rId10"/>
    <p:sldId id="281" r:id="rId11"/>
    <p:sldId id="280" r:id="rId12"/>
    <p:sldId id="266" r:id="rId13"/>
    <p:sldId id="269" r:id="rId14"/>
    <p:sldId id="270" r:id="rId15"/>
    <p:sldId id="284" r:id="rId16"/>
    <p:sldId id="263" r:id="rId17"/>
    <p:sldId id="288" r:id="rId18"/>
    <p:sldId id="264" r:id="rId19"/>
    <p:sldId id="265" r:id="rId20"/>
    <p:sldId id="273" r:id="rId21"/>
    <p:sldId id="283"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74" autoAdjust="0"/>
  </p:normalViewPr>
  <p:slideViewPr>
    <p:cSldViewPr snapToGrid="0" snapToObjects="1">
      <p:cViewPr>
        <p:scale>
          <a:sx n="150" d="100"/>
          <a:sy n="150" d="100"/>
        </p:scale>
        <p:origin x="-856" y="104"/>
      </p:cViewPr>
      <p:guideLst>
        <p:guide orient="horz" pos="2160"/>
        <p:guide pos="2880"/>
      </p:guideLst>
    </p:cSldViewPr>
  </p:slideViewPr>
  <p:outlineViewPr>
    <p:cViewPr>
      <p:scale>
        <a:sx n="33" d="100"/>
        <a:sy n="33" d="100"/>
      </p:scale>
      <p:origin x="0" y="89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CD5758-D46E-6142-965E-0430BDCEF261}" type="datetimeFigureOut">
              <a:rPr lang="en-US" smtClean="0"/>
              <a:t>12/08/16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35102D-55B3-BB42-A72F-55C8BCD8A2A8}" type="slidenum">
              <a:rPr lang="en-US" smtClean="0"/>
              <a:t>‹#›</a:t>
            </a:fld>
            <a:endParaRPr lang="en-US" dirty="0"/>
          </a:p>
        </p:txBody>
      </p:sp>
    </p:spTree>
    <p:extLst>
      <p:ext uri="{BB962C8B-B14F-4D97-AF65-F5344CB8AC3E}">
        <p14:creationId xmlns:p14="http://schemas.microsoft.com/office/powerpoint/2010/main" val="2975576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7A6A3D-06FE-A14C-87DC-6C7B563D3FD7}" type="datetimeFigureOut">
              <a:rPr lang="en-US" smtClean="0"/>
              <a:t>12/08/16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CAE3D0-4D0C-6F4B-AA22-2DBEA7446E34}" type="slidenum">
              <a:rPr lang="en-US" smtClean="0"/>
              <a:t>‹#›</a:t>
            </a:fld>
            <a:endParaRPr lang="en-US" dirty="0"/>
          </a:p>
        </p:txBody>
      </p:sp>
    </p:spTree>
    <p:extLst>
      <p:ext uri="{BB962C8B-B14F-4D97-AF65-F5344CB8AC3E}">
        <p14:creationId xmlns:p14="http://schemas.microsoft.com/office/powerpoint/2010/main" val="8189481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B23A83-B083-7849-BD99-10900E57EB89}" type="slidenum">
              <a:rPr lang="en-GB" smtClean="0"/>
              <a:t>3</a:t>
            </a:fld>
            <a:endParaRPr lang="en-GB" dirty="0"/>
          </a:p>
        </p:txBody>
      </p:sp>
    </p:spTree>
    <p:extLst>
      <p:ext uri="{BB962C8B-B14F-4D97-AF65-F5344CB8AC3E}">
        <p14:creationId xmlns:p14="http://schemas.microsoft.com/office/powerpoint/2010/main" val="212915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6CA0F-CC90-9E48-A41E-B64AD691BE4B}" type="slidenum">
              <a:rPr lang="en-GB"/>
              <a:pPr/>
              <a:t>5</a:t>
            </a:fld>
            <a:endParaRPr lang="en-GB" dirty="0"/>
          </a:p>
        </p:txBody>
      </p:sp>
      <p:sp>
        <p:nvSpPr>
          <p:cNvPr id="24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846930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46CBD2-2A30-6A43-B47F-9024215B7185}" type="slidenum">
              <a:rPr lang="en-GB" smtClean="0"/>
              <a:t>8</a:t>
            </a:fld>
            <a:endParaRPr lang="en-GB" dirty="0"/>
          </a:p>
        </p:txBody>
      </p:sp>
    </p:spTree>
    <p:extLst>
      <p:ext uri="{BB962C8B-B14F-4D97-AF65-F5344CB8AC3E}">
        <p14:creationId xmlns:p14="http://schemas.microsoft.com/office/powerpoint/2010/main" val="3136921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a:defRPr/>
            </a:pPr>
            <a:endParaRPr lang="en-US" dirty="0"/>
          </a:p>
        </p:txBody>
      </p:sp>
      <p:sp>
        <p:nvSpPr>
          <p:cNvPr id="2765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000">
                <a:solidFill>
                  <a:schemeClr val="bg1"/>
                </a:solidFill>
                <a:latin typeface="Arial" charset="0"/>
                <a:ea typeface="ＭＳ Ｐゴシック" charset="0"/>
                <a:cs typeface="Arial" charset="0"/>
              </a:defRPr>
            </a:lvl1pPr>
            <a:lvl2pPr marL="742950" indent="-285750" eaLnBrk="0" hangingPunct="0">
              <a:defRPr sz="1000">
                <a:solidFill>
                  <a:schemeClr val="bg1"/>
                </a:solidFill>
                <a:latin typeface="Arial" charset="0"/>
                <a:ea typeface="Arial" charset="0"/>
                <a:cs typeface="Arial" charset="0"/>
              </a:defRPr>
            </a:lvl2pPr>
            <a:lvl3pPr marL="1143000" indent="-228600" eaLnBrk="0" hangingPunct="0">
              <a:defRPr sz="1000">
                <a:solidFill>
                  <a:schemeClr val="bg1"/>
                </a:solidFill>
                <a:latin typeface="Arial" charset="0"/>
                <a:ea typeface="Arial" charset="0"/>
                <a:cs typeface="Arial" charset="0"/>
              </a:defRPr>
            </a:lvl3pPr>
            <a:lvl4pPr marL="1600200" indent="-228600" eaLnBrk="0" hangingPunct="0">
              <a:defRPr sz="1000">
                <a:solidFill>
                  <a:schemeClr val="bg1"/>
                </a:solidFill>
                <a:latin typeface="Arial" charset="0"/>
                <a:ea typeface="Arial" charset="0"/>
                <a:cs typeface="Arial" charset="0"/>
              </a:defRPr>
            </a:lvl4pPr>
            <a:lvl5pPr marL="2057400" indent="-228600" eaLnBrk="0" hangingPunct="0">
              <a:defRPr sz="1000">
                <a:solidFill>
                  <a:schemeClr val="bg1"/>
                </a:solidFill>
                <a:latin typeface="Arial" charset="0"/>
                <a:ea typeface="Arial" charset="0"/>
                <a:cs typeface="Arial" charset="0"/>
              </a:defRPr>
            </a:lvl5pPr>
            <a:lvl6pPr marL="2514600" indent="-228600" eaLnBrk="0" fontAlgn="b" hangingPunct="0">
              <a:spcBef>
                <a:spcPct val="0"/>
              </a:spcBef>
              <a:spcAft>
                <a:spcPct val="0"/>
              </a:spcAft>
              <a:defRPr sz="1000">
                <a:solidFill>
                  <a:schemeClr val="bg1"/>
                </a:solidFill>
                <a:latin typeface="Arial" charset="0"/>
                <a:ea typeface="Arial" charset="0"/>
                <a:cs typeface="Arial" charset="0"/>
              </a:defRPr>
            </a:lvl6pPr>
            <a:lvl7pPr marL="2971800" indent="-228600" eaLnBrk="0" fontAlgn="b" hangingPunct="0">
              <a:spcBef>
                <a:spcPct val="0"/>
              </a:spcBef>
              <a:spcAft>
                <a:spcPct val="0"/>
              </a:spcAft>
              <a:defRPr sz="1000">
                <a:solidFill>
                  <a:schemeClr val="bg1"/>
                </a:solidFill>
                <a:latin typeface="Arial" charset="0"/>
                <a:ea typeface="Arial" charset="0"/>
                <a:cs typeface="Arial" charset="0"/>
              </a:defRPr>
            </a:lvl7pPr>
            <a:lvl8pPr marL="3429000" indent="-228600" eaLnBrk="0" fontAlgn="b" hangingPunct="0">
              <a:spcBef>
                <a:spcPct val="0"/>
              </a:spcBef>
              <a:spcAft>
                <a:spcPct val="0"/>
              </a:spcAft>
              <a:defRPr sz="1000">
                <a:solidFill>
                  <a:schemeClr val="bg1"/>
                </a:solidFill>
                <a:latin typeface="Arial" charset="0"/>
                <a:ea typeface="Arial" charset="0"/>
                <a:cs typeface="Arial" charset="0"/>
              </a:defRPr>
            </a:lvl8pPr>
            <a:lvl9pPr marL="3886200" indent="-228600" eaLnBrk="0" fontAlgn="b" hangingPunct="0">
              <a:spcBef>
                <a:spcPct val="0"/>
              </a:spcBef>
              <a:spcAft>
                <a:spcPct val="0"/>
              </a:spcAft>
              <a:defRPr sz="1000">
                <a:solidFill>
                  <a:schemeClr val="bg1"/>
                </a:solidFill>
                <a:latin typeface="Arial" charset="0"/>
                <a:ea typeface="Arial" charset="0"/>
                <a:cs typeface="Arial" charset="0"/>
              </a:defRPr>
            </a:lvl9pPr>
          </a:lstStyle>
          <a:p>
            <a:pPr eaLnBrk="1" hangingPunct="1">
              <a:defRPr/>
            </a:pPr>
            <a:fld id="{9201BF84-D473-AC49-A52C-AB6E2F1F51B7}" type="slidenum">
              <a:rPr lang="en-AU" sz="1200" smtClean="0">
                <a:solidFill>
                  <a:schemeClr val="tx1"/>
                </a:solidFill>
              </a:rPr>
              <a:pPr eaLnBrk="1" hangingPunct="1">
                <a:defRPr/>
              </a:pPr>
              <a:t>21</a:t>
            </a:fld>
            <a:endParaRPr lang="en-AU" sz="1200" dirty="0" smtClean="0">
              <a:solidFill>
                <a:schemeClr val="tx1"/>
              </a:solidFill>
            </a:endParaRPr>
          </a:p>
        </p:txBody>
      </p:sp>
    </p:spTree>
    <p:extLst>
      <p:ext uri="{BB962C8B-B14F-4D97-AF65-F5344CB8AC3E}">
        <p14:creationId xmlns:p14="http://schemas.microsoft.com/office/powerpoint/2010/main" val="46870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66392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1054198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61479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213082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312827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20669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228647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3953739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2772903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10687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3A9EC-75B6-8E4F-A468-C8F244C99C6B}" type="datetimeFigureOut">
              <a:rPr lang="en-US" smtClean="0"/>
              <a:t>12/08/16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C773F8-B367-F842-B2EC-19F109523974}" type="slidenum">
              <a:rPr lang="en-US" smtClean="0"/>
              <a:t>‹#›</a:t>
            </a:fld>
            <a:endParaRPr lang="en-US" dirty="0"/>
          </a:p>
        </p:txBody>
      </p:sp>
    </p:spTree>
    <p:extLst>
      <p:ext uri="{BB962C8B-B14F-4D97-AF65-F5344CB8AC3E}">
        <p14:creationId xmlns:p14="http://schemas.microsoft.com/office/powerpoint/2010/main" val="32739612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3A9EC-75B6-8E4F-A468-C8F244C99C6B}" type="datetimeFigureOut">
              <a:rPr lang="en-US" smtClean="0"/>
              <a:t>12/08/16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773F8-B367-F842-B2EC-19F109523974}" type="slidenum">
              <a:rPr lang="en-US" smtClean="0"/>
              <a:t>‹#›</a:t>
            </a:fld>
            <a:endParaRPr lang="en-US" dirty="0"/>
          </a:p>
        </p:txBody>
      </p:sp>
    </p:spTree>
    <p:extLst>
      <p:ext uri="{BB962C8B-B14F-4D97-AF65-F5344CB8AC3E}">
        <p14:creationId xmlns:p14="http://schemas.microsoft.com/office/powerpoint/2010/main" val="285479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bc.net.au/news/2014-09-24/janda-the-myth-of-mum-and-dad-negative-gearers/576672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reverse form of </a:t>
            </a:r>
            <a:r>
              <a:rPr lang="en-US" dirty="0" err="1" smtClean="0"/>
              <a:t>welfarism</a:t>
            </a:r>
            <a:r>
              <a:rPr lang="en-US" dirty="0" smtClean="0"/>
              <a:t>: some reflections on Australian housing policy</a:t>
            </a:r>
            <a:endParaRPr lang="en-US" dirty="0"/>
          </a:p>
        </p:txBody>
      </p:sp>
      <p:sp>
        <p:nvSpPr>
          <p:cNvPr id="3" name="Subtitle 2"/>
          <p:cNvSpPr>
            <a:spLocks noGrp="1"/>
          </p:cNvSpPr>
          <p:nvPr>
            <p:ph type="subTitle" idx="1"/>
          </p:nvPr>
        </p:nvSpPr>
        <p:spPr/>
        <p:txBody>
          <a:bodyPr>
            <a:normAutofit fontScale="92500"/>
          </a:bodyPr>
          <a:lstStyle/>
          <a:p>
            <a:r>
              <a:rPr lang="en-US" dirty="0" smtClean="0"/>
              <a:t>Keith Jacobs</a:t>
            </a:r>
          </a:p>
          <a:p>
            <a:r>
              <a:rPr lang="en-US" dirty="0" smtClean="0"/>
              <a:t>Housing and Community Research Unit</a:t>
            </a:r>
          </a:p>
          <a:p>
            <a:r>
              <a:rPr lang="en-US" dirty="0" smtClean="0"/>
              <a:t>University of Tasmania</a:t>
            </a:r>
          </a:p>
          <a:p>
            <a:endParaRPr lang="en-US" dirty="0"/>
          </a:p>
        </p:txBody>
      </p:sp>
      <p:pic>
        <p:nvPicPr>
          <p:cNvPr id="4" name="Picture 3"/>
          <p:cNvPicPr>
            <a:picLocks noChangeAspect="1"/>
          </p:cNvPicPr>
          <p:nvPr/>
        </p:nvPicPr>
        <p:blipFill>
          <a:blip r:embed="rId2"/>
          <a:stretch>
            <a:fillRect/>
          </a:stretch>
        </p:blipFill>
        <p:spPr>
          <a:xfrm>
            <a:off x="6821551" y="605493"/>
            <a:ext cx="1260177" cy="1140179"/>
          </a:xfrm>
          <a:prstGeom prst="rect">
            <a:avLst/>
          </a:prstGeom>
        </p:spPr>
      </p:pic>
    </p:spTree>
    <p:extLst>
      <p:ext uri="{BB962C8B-B14F-4D97-AF65-F5344CB8AC3E}">
        <p14:creationId xmlns:p14="http://schemas.microsoft.com/office/powerpoint/2010/main" val="570217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normAutofit fontScale="90000"/>
          </a:bodyPr>
          <a:lstStyle/>
          <a:p>
            <a:r>
              <a:rPr lang="en-GB" b="1" dirty="0">
                <a:solidFill>
                  <a:srgbClr val="000000"/>
                </a:solidFill>
                <a:latin typeface="Arial" charset="0"/>
              </a:rPr>
              <a:t>The failure of government to provide low cost housing for rent</a:t>
            </a:r>
          </a:p>
        </p:txBody>
      </p:sp>
      <p:sp>
        <p:nvSpPr>
          <p:cNvPr id="3" name="Content Placeholder 2"/>
          <p:cNvSpPr>
            <a:spLocks noGrp="1"/>
          </p:cNvSpPr>
          <p:nvPr>
            <p:ph idx="1"/>
          </p:nvPr>
        </p:nvSpPr>
        <p:spPr/>
        <p:txBody>
          <a:bodyPr/>
          <a:lstStyle/>
          <a:p>
            <a:pPr>
              <a:defRPr/>
            </a:pPr>
            <a:endParaRPr lang="en-GB" dirty="0"/>
          </a:p>
        </p:txBody>
      </p:sp>
      <p:graphicFrame>
        <p:nvGraphicFramePr>
          <p:cNvPr id="96259" name="Object 3"/>
          <p:cNvGraphicFramePr>
            <a:graphicFrameLocks noChangeAspect="1"/>
          </p:cNvGraphicFramePr>
          <p:nvPr/>
        </p:nvGraphicFramePr>
        <p:xfrm>
          <a:off x="96838" y="1414463"/>
          <a:ext cx="8896350" cy="4883150"/>
        </p:xfrm>
        <a:graphic>
          <a:graphicData uri="http://schemas.openxmlformats.org/presentationml/2006/ole">
            <mc:AlternateContent xmlns:mc="http://schemas.openxmlformats.org/markup-compatibility/2006">
              <mc:Choice xmlns:v="urn:schemas-microsoft-com:vml" Requires="v">
                <p:oleObj spid="_x0000_s3107" name="Document" r:id="rId4" imgW="5321104" imgH="2920892" progId="Word.Document.12">
                  <p:embed/>
                </p:oleObj>
              </mc:Choice>
              <mc:Fallback>
                <p:oleObj name="Document" r:id="rId4" imgW="5321104" imgH="2920892"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838" y="1414463"/>
                        <a:ext cx="8896350"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807265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r>
              <a:rPr lang="en-US" b="1" dirty="0">
                <a:latin typeface="Arial" charset="0"/>
              </a:rPr>
              <a:t>Understanding marginality</a:t>
            </a:r>
          </a:p>
        </p:txBody>
      </p:sp>
      <p:sp>
        <p:nvSpPr>
          <p:cNvPr id="3" name="Content Placeholder 2"/>
          <p:cNvSpPr>
            <a:spLocks noGrp="1"/>
          </p:cNvSpPr>
          <p:nvPr>
            <p:ph idx="1"/>
          </p:nvPr>
        </p:nvSpPr>
        <p:spPr/>
        <p:txBody>
          <a:bodyPr/>
          <a:lstStyle/>
          <a:p>
            <a:pPr>
              <a:defRPr/>
            </a:pPr>
            <a:r>
              <a:rPr lang="en-US" sz="2800" dirty="0" smtClean="0"/>
              <a:t>Splintering urbanism (Graham and Marvin 2001)	‘Ghost wards’ and ‘dual cities’</a:t>
            </a:r>
          </a:p>
          <a:p>
            <a:pPr>
              <a:defRPr/>
            </a:pPr>
            <a:r>
              <a:rPr lang="en-US" sz="2800" dirty="0" smtClean="0"/>
              <a:t>Wacquant  (1999) - advanced marginality, ‘city as a site and fount of novel forms of exclusionary social closure’.</a:t>
            </a:r>
          </a:p>
          <a:p>
            <a:pPr>
              <a:defRPr/>
            </a:pPr>
            <a:r>
              <a:rPr lang="en-US" sz="2800" dirty="0" smtClean="0"/>
              <a:t>Neoliberalism not a proposal for state retrenchment but a political project. </a:t>
            </a:r>
          </a:p>
          <a:p>
            <a:pPr>
              <a:defRPr/>
            </a:pPr>
            <a:r>
              <a:rPr lang="en-US" sz="2800" dirty="0" smtClean="0"/>
              <a:t>‘Centaur like’  - expands freedom at the top end and ‘punishment’ at the bottom end.</a:t>
            </a:r>
          </a:p>
        </p:txBody>
      </p:sp>
      <p:sp>
        <p:nvSpPr>
          <p:cNvPr id="92163" name="Date Placeholder 3"/>
          <p:cNvSpPr>
            <a:spLocks noGrp="1"/>
          </p:cNvSpPr>
          <p:nvPr>
            <p:ph type="dt" sz="quarter" idx="10"/>
          </p:nvPr>
        </p:nvSpPr>
        <p:spPr>
          <a:noFill/>
        </p:spPr>
        <p:txBody>
          <a:bodyPr/>
          <a:lstStyle>
            <a:lvl1pPr eaLnBrk="0" hangingPunct="0">
              <a:defRPr sz="1000">
                <a:solidFill>
                  <a:schemeClr val="bg1"/>
                </a:solidFill>
                <a:latin typeface="Arial" charset="0"/>
                <a:ea typeface="ＭＳ Ｐゴシック" charset="0"/>
                <a:cs typeface="ＭＳ Ｐゴシック" charset="0"/>
              </a:defRPr>
            </a:lvl1pPr>
            <a:lvl2pPr marL="742950" indent="-285750" eaLnBrk="0" hangingPunct="0">
              <a:defRPr sz="1000">
                <a:solidFill>
                  <a:schemeClr val="bg1"/>
                </a:solidFill>
                <a:latin typeface="Arial" charset="0"/>
                <a:ea typeface="ＭＳ Ｐゴシック" charset="0"/>
              </a:defRPr>
            </a:lvl2pPr>
            <a:lvl3pPr marL="1143000" indent="-228600" eaLnBrk="0" hangingPunct="0">
              <a:defRPr sz="1000">
                <a:solidFill>
                  <a:schemeClr val="bg1"/>
                </a:solidFill>
                <a:latin typeface="Arial" charset="0"/>
                <a:ea typeface="ＭＳ Ｐゴシック" charset="0"/>
              </a:defRPr>
            </a:lvl3pPr>
            <a:lvl4pPr marL="1600200" indent="-228600" eaLnBrk="0" hangingPunct="0">
              <a:defRPr sz="1000">
                <a:solidFill>
                  <a:schemeClr val="bg1"/>
                </a:solidFill>
                <a:latin typeface="Arial" charset="0"/>
                <a:ea typeface="ＭＳ Ｐゴシック" charset="0"/>
              </a:defRPr>
            </a:lvl4pPr>
            <a:lvl5pPr marL="2057400" indent="-228600" eaLnBrk="0" hangingPunct="0">
              <a:defRPr sz="1000">
                <a:solidFill>
                  <a:schemeClr val="bg1"/>
                </a:solidFill>
                <a:latin typeface="Arial" charset="0"/>
                <a:ea typeface="ＭＳ Ｐゴシック" charset="0"/>
              </a:defRPr>
            </a:lvl5pPr>
            <a:lvl6pPr marL="2514600" indent="-228600" eaLnBrk="0" fontAlgn="b" hangingPunct="0">
              <a:spcBef>
                <a:spcPct val="0"/>
              </a:spcBef>
              <a:spcAft>
                <a:spcPct val="0"/>
              </a:spcAft>
              <a:defRPr sz="1000">
                <a:solidFill>
                  <a:schemeClr val="bg1"/>
                </a:solidFill>
                <a:latin typeface="Arial" charset="0"/>
                <a:ea typeface="ＭＳ Ｐゴシック" charset="0"/>
              </a:defRPr>
            </a:lvl6pPr>
            <a:lvl7pPr marL="2971800" indent="-228600" eaLnBrk="0" fontAlgn="b" hangingPunct="0">
              <a:spcBef>
                <a:spcPct val="0"/>
              </a:spcBef>
              <a:spcAft>
                <a:spcPct val="0"/>
              </a:spcAft>
              <a:defRPr sz="1000">
                <a:solidFill>
                  <a:schemeClr val="bg1"/>
                </a:solidFill>
                <a:latin typeface="Arial" charset="0"/>
                <a:ea typeface="ＭＳ Ｐゴシック" charset="0"/>
              </a:defRPr>
            </a:lvl7pPr>
            <a:lvl8pPr marL="3429000" indent="-228600" eaLnBrk="0" fontAlgn="b" hangingPunct="0">
              <a:spcBef>
                <a:spcPct val="0"/>
              </a:spcBef>
              <a:spcAft>
                <a:spcPct val="0"/>
              </a:spcAft>
              <a:defRPr sz="1000">
                <a:solidFill>
                  <a:schemeClr val="bg1"/>
                </a:solidFill>
                <a:latin typeface="Arial" charset="0"/>
                <a:ea typeface="ＭＳ Ｐゴシック" charset="0"/>
              </a:defRPr>
            </a:lvl8pPr>
            <a:lvl9pPr marL="3886200" indent="-228600" eaLnBrk="0" fontAlgn="b" hangingPunct="0">
              <a:spcBef>
                <a:spcPct val="0"/>
              </a:spcBef>
              <a:spcAft>
                <a:spcPct val="0"/>
              </a:spcAft>
              <a:defRPr sz="1000">
                <a:solidFill>
                  <a:schemeClr val="bg1"/>
                </a:solidFill>
                <a:latin typeface="Arial" charset="0"/>
                <a:ea typeface="ＭＳ Ｐゴシック" charset="0"/>
              </a:defRPr>
            </a:lvl9pPr>
          </a:lstStyle>
          <a:p>
            <a:pPr eaLnBrk="1" hangingPunct="1"/>
            <a:r>
              <a:rPr lang="en-US" sz="1100" dirty="0">
                <a:cs typeface="Arial" charset="0"/>
              </a:rPr>
              <a:t>RMIT University©2013</a:t>
            </a:r>
            <a:endParaRPr lang="en-AU" sz="1100" dirty="0">
              <a:cs typeface="Arial" charset="0"/>
            </a:endParaRPr>
          </a:p>
        </p:txBody>
      </p:sp>
      <p:sp>
        <p:nvSpPr>
          <p:cNvPr id="5" name="Footer Placeholder 4"/>
          <p:cNvSpPr>
            <a:spLocks noGrp="1"/>
          </p:cNvSpPr>
          <p:nvPr>
            <p:ph type="ftr" sz="quarter" idx="11"/>
          </p:nvPr>
        </p:nvSpPr>
        <p:spPr/>
        <p:txBody>
          <a:bodyPr/>
          <a:lstStyle/>
          <a:p>
            <a:pPr>
              <a:defRPr/>
            </a:pPr>
            <a:r>
              <a:rPr lang="en-AU" dirty="0" smtClean="0"/>
              <a:t>RMIT AHURI Research Centre</a:t>
            </a:r>
            <a:endParaRPr lang="en-AU" dirty="0"/>
          </a:p>
        </p:txBody>
      </p:sp>
      <p:sp>
        <p:nvSpPr>
          <p:cNvPr id="92165" name="Slide Number Placeholder 5"/>
          <p:cNvSpPr>
            <a:spLocks noGrp="1"/>
          </p:cNvSpPr>
          <p:nvPr>
            <p:ph type="sldNum" sz="quarter" idx="12"/>
          </p:nvPr>
        </p:nvSpPr>
        <p:spPr>
          <a:noFill/>
          <a:extLs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000">
                <a:solidFill>
                  <a:schemeClr val="bg1"/>
                </a:solidFill>
                <a:latin typeface="Arial" charset="0"/>
                <a:ea typeface="ＭＳ Ｐゴシック" charset="0"/>
                <a:cs typeface="ＭＳ Ｐゴシック" charset="0"/>
              </a:defRPr>
            </a:lvl1pPr>
            <a:lvl2pPr marL="742950" indent="-285750" eaLnBrk="0" hangingPunct="0">
              <a:defRPr sz="1000">
                <a:solidFill>
                  <a:schemeClr val="bg1"/>
                </a:solidFill>
                <a:latin typeface="Arial" charset="0"/>
                <a:ea typeface="ＭＳ Ｐゴシック" charset="0"/>
              </a:defRPr>
            </a:lvl2pPr>
            <a:lvl3pPr marL="1143000" indent="-228600" eaLnBrk="0" hangingPunct="0">
              <a:defRPr sz="1000">
                <a:solidFill>
                  <a:schemeClr val="bg1"/>
                </a:solidFill>
                <a:latin typeface="Arial" charset="0"/>
                <a:ea typeface="ＭＳ Ｐゴシック" charset="0"/>
              </a:defRPr>
            </a:lvl3pPr>
            <a:lvl4pPr marL="1600200" indent="-228600" eaLnBrk="0" hangingPunct="0">
              <a:defRPr sz="1000">
                <a:solidFill>
                  <a:schemeClr val="bg1"/>
                </a:solidFill>
                <a:latin typeface="Arial" charset="0"/>
                <a:ea typeface="ＭＳ Ｐゴシック" charset="0"/>
              </a:defRPr>
            </a:lvl4pPr>
            <a:lvl5pPr marL="2057400" indent="-228600" eaLnBrk="0" hangingPunct="0">
              <a:defRPr sz="1000">
                <a:solidFill>
                  <a:schemeClr val="bg1"/>
                </a:solidFill>
                <a:latin typeface="Arial" charset="0"/>
                <a:ea typeface="ＭＳ Ｐゴシック" charset="0"/>
              </a:defRPr>
            </a:lvl5pPr>
            <a:lvl6pPr marL="2514600" indent="-228600" eaLnBrk="0" fontAlgn="b" hangingPunct="0">
              <a:spcBef>
                <a:spcPct val="0"/>
              </a:spcBef>
              <a:spcAft>
                <a:spcPct val="0"/>
              </a:spcAft>
              <a:defRPr sz="1000">
                <a:solidFill>
                  <a:schemeClr val="bg1"/>
                </a:solidFill>
                <a:latin typeface="Arial" charset="0"/>
                <a:ea typeface="ＭＳ Ｐゴシック" charset="0"/>
              </a:defRPr>
            </a:lvl6pPr>
            <a:lvl7pPr marL="2971800" indent="-228600" eaLnBrk="0" fontAlgn="b" hangingPunct="0">
              <a:spcBef>
                <a:spcPct val="0"/>
              </a:spcBef>
              <a:spcAft>
                <a:spcPct val="0"/>
              </a:spcAft>
              <a:defRPr sz="1000">
                <a:solidFill>
                  <a:schemeClr val="bg1"/>
                </a:solidFill>
                <a:latin typeface="Arial" charset="0"/>
                <a:ea typeface="ＭＳ Ｐゴシック" charset="0"/>
              </a:defRPr>
            </a:lvl7pPr>
            <a:lvl8pPr marL="3429000" indent="-228600" eaLnBrk="0" fontAlgn="b" hangingPunct="0">
              <a:spcBef>
                <a:spcPct val="0"/>
              </a:spcBef>
              <a:spcAft>
                <a:spcPct val="0"/>
              </a:spcAft>
              <a:defRPr sz="1000">
                <a:solidFill>
                  <a:schemeClr val="bg1"/>
                </a:solidFill>
                <a:latin typeface="Arial" charset="0"/>
                <a:ea typeface="ＭＳ Ｐゴシック" charset="0"/>
              </a:defRPr>
            </a:lvl8pPr>
            <a:lvl9pPr marL="3886200" indent="-228600" eaLnBrk="0" fontAlgn="b" hangingPunct="0">
              <a:spcBef>
                <a:spcPct val="0"/>
              </a:spcBef>
              <a:spcAft>
                <a:spcPct val="0"/>
              </a:spcAft>
              <a:defRPr sz="1000">
                <a:solidFill>
                  <a:schemeClr val="bg1"/>
                </a:solidFill>
                <a:latin typeface="Arial" charset="0"/>
                <a:ea typeface="ＭＳ Ｐゴシック" charset="0"/>
              </a:defRPr>
            </a:lvl9pPr>
          </a:lstStyle>
          <a:p>
            <a:pPr eaLnBrk="1" hangingPunct="1"/>
            <a:fld id="{D9D34F8E-DD09-004F-A15A-AF3DECACC661}" type="slidenum">
              <a:rPr lang="en-AU" sz="1100">
                <a:cs typeface="Arial" charset="0"/>
              </a:rPr>
              <a:pPr eaLnBrk="1" hangingPunct="1"/>
              <a:t>11</a:t>
            </a:fld>
            <a:endParaRPr lang="en-AU" sz="1100" dirty="0">
              <a:cs typeface="Arial" charset="0"/>
            </a:endParaRPr>
          </a:p>
        </p:txBody>
      </p:sp>
    </p:spTree>
    <p:extLst>
      <p:ext uri="{BB962C8B-B14F-4D97-AF65-F5344CB8AC3E}">
        <p14:creationId xmlns:p14="http://schemas.microsoft.com/office/powerpoint/2010/main" val="15384124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GB" sz="4000" dirty="0" smtClean="0"/>
              <a:t>Neoliberalism not a causal </a:t>
            </a:r>
            <a:r>
              <a:rPr lang="en-GB" sz="4000" i="1" dirty="0" smtClean="0"/>
              <a:t>deus ex machina </a:t>
            </a:r>
            <a:r>
              <a:rPr lang="en-GB" sz="4000" dirty="0" smtClean="0"/>
              <a:t>operating independently of human agency</a:t>
            </a:r>
            <a:r>
              <a:rPr lang="en-GB" dirty="0" smtClean="0"/>
              <a:t>.</a:t>
            </a:r>
          </a:p>
          <a:p>
            <a:endParaRPr lang="en-GB" dirty="0"/>
          </a:p>
          <a:p>
            <a:r>
              <a:rPr lang="en-GB" dirty="0" smtClean="0"/>
              <a:t>Speculative forms of capitalism has broken the link between the home as a place of shelter. It is now a commodity to be bought and sold like other products.</a:t>
            </a:r>
            <a:endParaRPr lang="en-GB" dirty="0"/>
          </a:p>
        </p:txBody>
      </p:sp>
    </p:spTree>
    <p:extLst>
      <p:ext uri="{BB962C8B-B14F-4D97-AF65-F5344CB8AC3E}">
        <p14:creationId xmlns:p14="http://schemas.microsoft.com/office/powerpoint/2010/main" val="295767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housing </a:t>
            </a:r>
            <a:endParaRPr lang="en-US" dirty="0"/>
          </a:p>
        </p:txBody>
      </p:sp>
      <p:sp>
        <p:nvSpPr>
          <p:cNvPr id="3" name="Content Placeholder 2"/>
          <p:cNvSpPr>
            <a:spLocks noGrp="1"/>
          </p:cNvSpPr>
          <p:nvPr>
            <p:ph idx="1"/>
          </p:nvPr>
        </p:nvSpPr>
        <p:spPr/>
        <p:txBody>
          <a:bodyPr/>
          <a:lstStyle/>
          <a:p>
            <a:r>
              <a:rPr lang="en-US" dirty="0" smtClean="0"/>
              <a:t>Public housing stands in the way of a wider political project to commodify welfare provision.</a:t>
            </a:r>
          </a:p>
          <a:p>
            <a:r>
              <a:rPr lang="en-US" dirty="0" smtClean="0"/>
              <a:t> Therefore needs </a:t>
            </a:r>
            <a:r>
              <a:rPr lang="en-US" dirty="0"/>
              <a:t>to be seen as a </a:t>
            </a:r>
            <a:r>
              <a:rPr lang="en-US" i="1" dirty="0"/>
              <a:t>failure</a:t>
            </a:r>
            <a:r>
              <a:rPr lang="en-US" dirty="0"/>
              <a:t> to disparage any notion that there is </a:t>
            </a:r>
            <a:r>
              <a:rPr lang="en-US" dirty="0" smtClean="0"/>
              <a:t>a viable </a:t>
            </a:r>
            <a:r>
              <a:rPr lang="en-US" dirty="0"/>
              <a:t>alternative to homeownership.</a:t>
            </a:r>
          </a:p>
          <a:p>
            <a:endParaRPr lang="en-US" dirty="0" smtClean="0"/>
          </a:p>
          <a:p>
            <a:endParaRPr lang="en-US" dirty="0" smtClean="0"/>
          </a:p>
        </p:txBody>
      </p:sp>
    </p:spTree>
    <p:extLst>
      <p:ext uri="{BB962C8B-B14F-4D97-AF65-F5344CB8AC3E}">
        <p14:creationId xmlns:p14="http://schemas.microsoft.com/office/powerpoint/2010/main" val="710205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rental housing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i="1" dirty="0" smtClean="0"/>
              <a:t>misnomer</a:t>
            </a:r>
            <a:r>
              <a:rPr lang="en-US" dirty="0" smtClean="0"/>
              <a:t> – PR market relies on taxpayers subsidies to boost the profits of landlords. </a:t>
            </a:r>
          </a:p>
          <a:p>
            <a:r>
              <a:rPr lang="en-US" dirty="0" smtClean="0"/>
              <a:t>CRA amounts to $3.6 billion per annum and is received by 1.2m households to pay their rent.</a:t>
            </a:r>
          </a:p>
          <a:p>
            <a:r>
              <a:rPr lang="en-US" dirty="0" smtClean="0"/>
              <a:t>Inputted tax subsidies to investors around $5.4 billion per annum (Yates 2008).</a:t>
            </a:r>
          </a:p>
          <a:p>
            <a:r>
              <a:rPr lang="en-US" dirty="0" smtClean="0"/>
              <a:t>Artificial scarcity (Harvey 1974) established by landlords and developers to maximise profit – leads to a crisis  e.g. rising prices or housing bubbles.</a:t>
            </a:r>
            <a:endParaRPr lang="en-US" dirty="0"/>
          </a:p>
        </p:txBody>
      </p:sp>
    </p:spTree>
    <p:extLst>
      <p:ext uri="{BB962C8B-B14F-4D97-AF65-F5344CB8AC3E}">
        <p14:creationId xmlns:p14="http://schemas.microsoft.com/office/powerpoint/2010/main" val="140822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myth of the ‘mum and dad’ landlord</a:t>
            </a:r>
            <a:endParaRPr lang="en-GB" dirty="0"/>
          </a:p>
        </p:txBody>
      </p:sp>
      <p:sp>
        <p:nvSpPr>
          <p:cNvPr id="3" name="Content Placeholder 2"/>
          <p:cNvSpPr>
            <a:spLocks noGrp="1"/>
          </p:cNvSpPr>
          <p:nvPr>
            <p:ph idx="1"/>
          </p:nvPr>
        </p:nvSpPr>
        <p:spPr/>
        <p:txBody>
          <a:bodyPr/>
          <a:lstStyle/>
          <a:p>
            <a:r>
              <a:rPr lang="en-GB" dirty="0" smtClean="0"/>
              <a:t>1.9 million individuals who  declare income from rental properties</a:t>
            </a:r>
          </a:p>
          <a:p>
            <a:r>
              <a:rPr lang="en-GB" dirty="0" smtClean="0"/>
              <a:t>Housing Industry Association claim that 75% of investors earn $80k or less.</a:t>
            </a:r>
            <a:endParaRPr lang="en-GB" dirty="0"/>
          </a:p>
          <a:p>
            <a:r>
              <a:rPr lang="en-GB" b="1" dirty="0" smtClean="0"/>
              <a:t>BUT 60% of investment housing debt held by top 20% of income earners. (source Janda 2014)</a:t>
            </a:r>
          </a:p>
          <a:p>
            <a:endParaRPr lang="en-GB" b="1" dirty="0"/>
          </a:p>
          <a:p>
            <a:endParaRPr lang="en-GB" b="1" dirty="0" smtClean="0"/>
          </a:p>
          <a:p>
            <a:endParaRPr lang="en-GB" b="1" dirty="0"/>
          </a:p>
          <a:p>
            <a:endParaRPr lang="en-GB" b="1" dirty="0" smtClean="0"/>
          </a:p>
          <a:p>
            <a:endParaRPr lang="en-GB" b="1" dirty="0"/>
          </a:p>
        </p:txBody>
      </p:sp>
    </p:spTree>
    <p:extLst>
      <p:ext uri="{BB962C8B-B14F-4D97-AF65-F5344CB8AC3E}">
        <p14:creationId xmlns:p14="http://schemas.microsoft.com/office/powerpoint/2010/main" val="2685315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commodify housing?</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Bulwark for democracy!</a:t>
            </a:r>
          </a:p>
          <a:p>
            <a:r>
              <a:rPr lang="en-GB" dirty="0" smtClean="0"/>
              <a:t>Owner occupied and investor  dwellings perform as a </a:t>
            </a:r>
            <a:r>
              <a:rPr lang="en-GB" i="1" dirty="0" smtClean="0"/>
              <a:t>wealth producing asset</a:t>
            </a:r>
            <a:r>
              <a:rPr lang="en-GB" dirty="0" smtClean="0"/>
              <a:t>.</a:t>
            </a:r>
          </a:p>
          <a:p>
            <a:r>
              <a:rPr lang="en-GB" dirty="0" smtClean="0"/>
              <a:t>Confers a sense of social order and societal hierarchy that is necessary for the workings of capitalism. ‘Dream’ of homeownership is a narrative construction rather than anything primordial or innate.</a:t>
            </a:r>
          </a:p>
          <a:p>
            <a:r>
              <a:rPr lang="en-GB" dirty="0"/>
              <a:t>Notion of </a:t>
            </a:r>
            <a:r>
              <a:rPr lang="en-GB" dirty="0" smtClean="0"/>
              <a:t>the responsible homeowner/investor </a:t>
            </a:r>
            <a:r>
              <a:rPr lang="en-GB" dirty="0"/>
              <a:t>furnaces a powerful imaginary in relation to modern identity (Glynos 2011</a:t>
            </a:r>
            <a:r>
              <a:rPr lang="en-GB" dirty="0" smtClean="0"/>
              <a:t>).</a:t>
            </a:r>
            <a:endParaRPr lang="en-GB" dirty="0"/>
          </a:p>
          <a:p>
            <a:r>
              <a:rPr lang="en-GB" dirty="0" smtClean="0"/>
              <a:t>By framing homeownership and landlordism as a pathway to achieve personal success, governments provide a steer away from collective modes of sociality.</a:t>
            </a:r>
          </a:p>
          <a:p>
            <a:pPr marL="0" indent="0">
              <a:buNone/>
            </a:pPr>
            <a:endParaRPr lang="en-GB" dirty="0"/>
          </a:p>
        </p:txBody>
      </p:sp>
    </p:spTree>
    <p:extLst>
      <p:ext uri="{BB962C8B-B14F-4D97-AF65-F5344CB8AC3E}">
        <p14:creationId xmlns:p14="http://schemas.microsoft.com/office/powerpoint/2010/main" val="2173196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uper-rich-at-play-009.jpg"/>
          <p:cNvPicPr>
            <a:picLocks noGrp="1" noChangeAspect="1"/>
          </p:cNvPicPr>
          <p:nvPr>
            <p:ph idx="1"/>
          </p:nvPr>
        </p:nvPicPr>
        <p:blipFill>
          <a:blip r:embed="rId2">
            <a:extLst>
              <a:ext uri="{28A0092B-C50C-407E-A947-70E740481C1C}">
                <a14:useLocalDpi xmlns:a14="http://schemas.microsoft.com/office/drawing/2010/main" val="0"/>
              </a:ext>
            </a:extLst>
          </a:blip>
          <a:srcRect t="4170" b="4170"/>
          <a:stretch>
            <a:fillRect/>
          </a:stretch>
        </p:blipFill>
        <p:spPr>
          <a:xfrm>
            <a:off x="457200" y="1600201"/>
            <a:ext cx="8229600" cy="3987800"/>
          </a:xfrm>
        </p:spPr>
      </p:pic>
      <p:sp>
        <p:nvSpPr>
          <p:cNvPr id="5" name="TextBox 4"/>
          <p:cNvSpPr txBox="1"/>
          <p:nvPr/>
        </p:nvSpPr>
        <p:spPr>
          <a:xfrm>
            <a:off x="1219200" y="5833533"/>
            <a:ext cx="2172390" cy="369332"/>
          </a:xfrm>
          <a:prstGeom prst="rect">
            <a:avLst/>
          </a:prstGeom>
          <a:noFill/>
        </p:spPr>
        <p:txBody>
          <a:bodyPr wrap="none" rtlCol="0">
            <a:spAutoFit/>
          </a:bodyPr>
          <a:lstStyle/>
          <a:p>
            <a:r>
              <a:rPr lang="en-GB" dirty="0" smtClean="0"/>
              <a:t>Source: Getty Images</a:t>
            </a:r>
            <a:endParaRPr lang="en-GB" dirty="0"/>
          </a:p>
        </p:txBody>
      </p:sp>
    </p:spTree>
    <p:extLst>
      <p:ext uri="{BB962C8B-B14F-4D97-AF65-F5344CB8AC3E}">
        <p14:creationId xmlns:p14="http://schemas.microsoft.com/office/powerpoint/2010/main" val="249308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‘Renter nation’: consequences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Contemporary housing system can be viewed as both a </a:t>
            </a:r>
            <a:r>
              <a:rPr lang="en-GB" i="1" dirty="0" smtClean="0"/>
              <a:t>symptom</a:t>
            </a:r>
            <a:r>
              <a:rPr lang="en-GB" dirty="0" smtClean="0"/>
              <a:t>  and </a:t>
            </a:r>
            <a:r>
              <a:rPr lang="en-GB" i="1" dirty="0" smtClean="0"/>
              <a:t>cause</a:t>
            </a:r>
            <a:r>
              <a:rPr lang="en-GB" dirty="0" smtClean="0"/>
              <a:t> of  social inequality</a:t>
            </a:r>
          </a:p>
          <a:p>
            <a:r>
              <a:rPr lang="en-GB" dirty="0" smtClean="0"/>
              <a:t>The layout and composition of cities.</a:t>
            </a:r>
          </a:p>
          <a:p>
            <a:r>
              <a:rPr lang="en-GB" dirty="0" smtClean="0"/>
              <a:t>Urban sprawl, squalor in the private rental sector.</a:t>
            </a:r>
          </a:p>
          <a:p>
            <a:r>
              <a:rPr lang="en-GB" dirty="0" smtClean="0"/>
              <a:t>Encourages us to act more instrumentally by prioritising wealth-creation activities over and above collective endeavours.</a:t>
            </a:r>
          </a:p>
          <a:p>
            <a:r>
              <a:rPr lang="en-GB" dirty="0" smtClean="0"/>
              <a:t>The home/investor property now used as collateral to borrow against and leverage investment (accentuating inequality).</a:t>
            </a:r>
            <a:endParaRPr lang="en-GB" dirty="0"/>
          </a:p>
        </p:txBody>
      </p:sp>
    </p:spTree>
    <p:extLst>
      <p:ext uri="{BB962C8B-B14F-4D97-AF65-F5344CB8AC3E}">
        <p14:creationId xmlns:p14="http://schemas.microsoft.com/office/powerpoint/2010/main" val="1389575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modern city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Gated communities</a:t>
            </a:r>
          </a:p>
          <a:p>
            <a:r>
              <a:rPr lang="en-GB" dirty="0" smtClean="0"/>
              <a:t>Privatisation and the erosion of public spaces</a:t>
            </a:r>
          </a:p>
          <a:p>
            <a:r>
              <a:rPr lang="en-GB" dirty="0" smtClean="0"/>
              <a:t>Exploitation in the low income rental market</a:t>
            </a:r>
          </a:p>
          <a:p>
            <a:r>
              <a:rPr lang="en-GB" dirty="0" smtClean="0"/>
              <a:t>New forms of insecurity, security guards, privatised shopping malls CCTV</a:t>
            </a:r>
          </a:p>
          <a:p>
            <a:r>
              <a:rPr lang="en-GB" dirty="0" smtClean="0"/>
              <a:t>But self defeating?</a:t>
            </a:r>
            <a:br>
              <a:rPr lang="en-GB" dirty="0" smtClean="0"/>
            </a:br>
            <a:r>
              <a:rPr lang="en-GB" dirty="0" smtClean="0"/>
              <a:t>The allure of security through private forms of habitation results in more insecurity and fear.</a:t>
            </a:r>
          </a:p>
          <a:p>
            <a:pPr marL="0" indent="0">
              <a:buNone/>
            </a:pPr>
            <a:r>
              <a:rPr lang="en-GB" dirty="0"/>
              <a:t> </a:t>
            </a:r>
            <a:r>
              <a:rPr lang="en-GB" dirty="0" smtClean="0"/>
              <a:t>Privatisation emblematic of the erosion of sociality and neighbourhood bonds.</a:t>
            </a:r>
            <a:endParaRPr lang="en-GB" dirty="0"/>
          </a:p>
        </p:txBody>
      </p:sp>
    </p:spTree>
    <p:extLst>
      <p:ext uri="{BB962C8B-B14F-4D97-AF65-F5344CB8AC3E}">
        <p14:creationId xmlns:p14="http://schemas.microsoft.com/office/powerpoint/2010/main" val="396219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Australian housing system</a:t>
            </a:r>
            <a:endParaRPr lang="en-GB" dirty="0"/>
          </a:p>
        </p:txBody>
      </p:sp>
      <p:sp>
        <p:nvSpPr>
          <p:cNvPr id="3" name="Content Placeholder 2"/>
          <p:cNvSpPr>
            <a:spLocks noGrp="1"/>
          </p:cNvSpPr>
          <p:nvPr>
            <p:ph idx="1"/>
          </p:nvPr>
        </p:nvSpPr>
        <p:spPr/>
        <p:txBody>
          <a:bodyPr/>
          <a:lstStyle/>
          <a:p>
            <a:r>
              <a:rPr lang="en-GB" dirty="0" smtClean="0"/>
              <a:t>Viewing the Australian housing system as dysfunctional is a category error.</a:t>
            </a:r>
          </a:p>
          <a:p>
            <a:r>
              <a:rPr lang="en-GB" dirty="0" smtClean="0"/>
              <a:t>The system is a </a:t>
            </a:r>
            <a:r>
              <a:rPr lang="en-GB" b="1" dirty="0" smtClean="0"/>
              <a:t>hugely successful </a:t>
            </a:r>
            <a:r>
              <a:rPr lang="en-GB" dirty="0" smtClean="0"/>
              <a:t>vehicle for the wealthy to increase their capital.</a:t>
            </a:r>
          </a:p>
          <a:p>
            <a:r>
              <a:rPr lang="en-GB" dirty="0" smtClean="0"/>
              <a:t>Housing shortages necessary to maintain the value of property and ensure that greater profits can be extracted.</a:t>
            </a:r>
            <a:endParaRPr lang="en-GB" dirty="0"/>
          </a:p>
        </p:txBody>
      </p:sp>
    </p:spTree>
    <p:extLst>
      <p:ext uri="{BB962C8B-B14F-4D97-AF65-F5344CB8AC3E}">
        <p14:creationId xmlns:p14="http://schemas.microsoft.com/office/powerpoint/2010/main" val="4199578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3" name="Content Placeholder 2"/>
          <p:cNvSpPr>
            <a:spLocks noGrp="1"/>
          </p:cNvSpPr>
          <p:nvPr>
            <p:ph idx="1"/>
          </p:nvPr>
        </p:nvSpPr>
        <p:spPr/>
        <p:txBody>
          <a:bodyPr/>
          <a:lstStyle/>
          <a:p>
            <a:r>
              <a:rPr lang="en-US" dirty="0" smtClean="0"/>
              <a:t>What has happened to social housing provides a foretaste of what we can expect for remaining forms of welfare provision (education, health, social services, aged care).</a:t>
            </a:r>
          </a:p>
          <a:p>
            <a:endParaRPr lang="en-US" dirty="0"/>
          </a:p>
          <a:p>
            <a:r>
              <a:rPr lang="en-US" dirty="0" smtClean="0"/>
              <a:t>Private sector will increasingly be the only option for all but the very well off.</a:t>
            </a:r>
            <a:endParaRPr lang="en-US" dirty="0"/>
          </a:p>
        </p:txBody>
      </p:sp>
    </p:spTree>
    <p:extLst>
      <p:ext uri="{BB962C8B-B14F-4D97-AF65-F5344CB8AC3E}">
        <p14:creationId xmlns:p14="http://schemas.microsoft.com/office/powerpoint/2010/main" val="8712394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6"/>
          <p:cNvSpPr>
            <a:spLocks noGrp="1"/>
          </p:cNvSpPr>
          <p:nvPr>
            <p:ph type="title"/>
          </p:nvPr>
        </p:nvSpPr>
        <p:spPr/>
        <p:txBody>
          <a:bodyPr>
            <a:normAutofit fontScale="90000"/>
          </a:bodyPr>
          <a:lstStyle/>
          <a:p>
            <a:pPr eaLnBrk="1" hangingPunct="1"/>
            <a:r>
              <a:rPr lang="en-AU" b="1" dirty="0">
                <a:latin typeface="Arial" charset="0"/>
              </a:rPr>
              <a:t>Conclusions </a:t>
            </a:r>
            <a:r>
              <a:rPr lang="en-AU" b="1" dirty="0" smtClean="0">
                <a:latin typeface="Arial" charset="0"/>
              </a:rPr>
              <a:t>- </a:t>
            </a:r>
            <a:r>
              <a:rPr lang="en-AU" b="1" dirty="0">
                <a:latin typeface="Arial" charset="0"/>
              </a:rPr>
              <a:t>Government policy</a:t>
            </a:r>
          </a:p>
        </p:txBody>
      </p:sp>
      <p:sp>
        <p:nvSpPr>
          <p:cNvPr id="23554" name="Content Placeholder 2"/>
          <p:cNvSpPr>
            <a:spLocks noGrp="1"/>
          </p:cNvSpPr>
          <p:nvPr>
            <p:ph idx="1"/>
          </p:nvPr>
        </p:nvSpPr>
        <p:spPr/>
        <p:txBody>
          <a:bodyPr/>
          <a:lstStyle/>
          <a:p>
            <a:pPr eaLnBrk="1" hangingPunct="1">
              <a:defRPr/>
            </a:pPr>
            <a:r>
              <a:rPr lang="en-AU" sz="3600" dirty="0" smtClean="0">
                <a:latin typeface="Arial" charset="0"/>
                <a:cs typeface="Arial" charset="0"/>
              </a:rPr>
              <a:t>Government actively promoting housing as an investment good through generous tax arrangements which  has  accentuated the crisis </a:t>
            </a:r>
            <a:endParaRPr lang="en-AU" sz="3600" dirty="0">
              <a:latin typeface="Arial" charset="0"/>
              <a:cs typeface="Arial" charset="0"/>
            </a:endParaRPr>
          </a:p>
          <a:p>
            <a:pPr eaLnBrk="1" hangingPunct="1">
              <a:defRPr/>
            </a:pPr>
            <a:r>
              <a:rPr lang="en-AU" sz="3600" dirty="0" smtClean="0">
                <a:latin typeface="Arial" charset="0"/>
                <a:cs typeface="Arial" charset="0"/>
              </a:rPr>
              <a:t>Marginal private rental sector likely to become a permanent feature of the housing crisis.</a:t>
            </a:r>
            <a:endParaRPr lang="en-US" sz="3600" dirty="0">
              <a:latin typeface="Arial" charset="0"/>
              <a:cs typeface="Arial" charset="0"/>
            </a:endParaRPr>
          </a:p>
          <a:p>
            <a:pPr eaLnBrk="1" hangingPunct="1">
              <a:defRPr/>
            </a:pPr>
            <a:endParaRPr lang="en-US" dirty="0">
              <a:latin typeface="Arial" charset="0"/>
              <a:cs typeface="Arial" charset="0"/>
            </a:endParaRPr>
          </a:p>
        </p:txBody>
      </p:sp>
      <p:sp>
        <p:nvSpPr>
          <p:cNvPr id="23555"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000">
                <a:solidFill>
                  <a:schemeClr val="bg1"/>
                </a:solidFill>
                <a:latin typeface="Arial" charset="0"/>
                <a:ea typeface="ＭＳ Ｐゴシック" charset="0"/>
                <a:cs typeface="Arial" charset="0"/>
              </a:defRPr>
            </a:lvl1pPr>
            <a:lvl2pPr marL="742950" indent="-285750" eaLnBrk="0" hangingPunct="0">
              <a:defRPr sz="1000">
                <a:solidFill>
                  <a:schemeClr val="bg1"/>
                </a:solidFill>
                <a:latin typeface="Arial" charset="0"/>
                <a:ea typeface="Arial" charset="0"/>
                <a:cs typeface="Arial" charset="0"/>
              </a:defRPr>
            </a:lvl2pPr>
            <a:lvl3pPr marL="1143000" indent="-228600" eaLnBrk="0" hangingPunct="0">
              <a:defRPr sz="1000">
                <a:solidFill>
                  <a:schemeClr val="bg1"/>
                </a:solidFill>
                <a:latin typeface="Arial" charset="0"/>
                <a:ea typeface="Arial" charset="0"/>
                <a:cs typeface="Arial" charset="0"/>
              </a:defRPr>
            </a:lvl3pPr>
            <a:lvl4pPr marL="1600200" indent="-228600" eaLnBrk="0" hangingPunct="0">
              <a:defRPr sz="1000">
                <a:solidFill>
                  <a:schemeClr val="bg1"/>
                </a:solidFill>
                <a:latin typeface="Arial" charset="0"/>
                <a:ea typeface="Arial" charset="0"/>
                <a:cs typeface="Arial" charset="0"/>
              </a:defRPr>
            </a:lvl4pPr>
            <a:lvl5pPr marL="2057400" indent="-228600" eaLnBrk="0" hangingPunct="0">
              <a:defRPr sz="1000">
                <a:solidFill>
                  <a:schemeClr val="bg1"/>
                </a:solidFill>
                <a:latin typeface="Arial" charset="0"/>
                <a:ea typeface="Arial" charset="0"/>
                <a:cs typeface="Arial" charset="0"/>
              </a:defRPr>
            </a:lvl5pPr>
            <a:lvl6pPr marL="2514600" indent="-228600" eaLnBrk="0" fontAlgn="b" hangingPunct="0">
              <a:spcBef>
                <a:spcPct val="0"/>
              </a:spcBef>
              <a:spcAft>
                <a:spcPct val="0"/>
              </a:spcAft>
              <a:defRPr sz="1000">
                <a:solidFill>
                  <a:schemeClr val="bg1"/>
                </a:solidFill>
                <a:latin typeface="Arial" charset="0"/>
                <a:ea typeface="Arial" charset="0"/>
                <a:cs typeface="Arial" charset="0"/>
              </a:defRPr>
            </a:lvl6pPr>
            <a:lvl7pPr marL="2971800" indent="-228600" eaLnBrk="0" fontAlgn="b" hangingPunct="0">
              <a:spcBef>
                <a:spcPct val="0"/>
              </a:spcBef>
              <a:spcAft>
                <a:spcPct val="0"/>
              </a:spcAft>
              <a:defRPr sz="1000">
                <a:solidFill>
                  <a:schemeClr val="bg1"/>
                </a:solidFill>
                <a:latin typeface="Arial" charset="0"/>
                <a:ea typeface="Arial" charset="0"/>
                <a:cs typeface="Arial" charset="0"/>
              </a:defRPr>
            </a:lvl7pPr>
            <a:lvl8pPr marL="3429000" indent="-228600" eaLnBrk="0" fontAlgn="b" hangingPunct="0">
              <a:spcBef>
                <a:spcPct val="0"/>
              </a:spcBef>
              <a:spcAft>
                <a:spcPct val="0"/>
              </a:spcAft>
              <a:defRPr sz="1000">
                <a:solidFill>
                  <a:schemeClr val="bg1"/>
                </a:solidFill>
                <a:latin typeface="Arial" charset="0"/>
                <a:ea typeface="Arial" charset="0"/>
                <a:cs typeface="Arial" charset="0"/>
              </a:defRPr>
            </a:lvl8pPr>
            <a:lvl9pPr marL="3886200" indent="-228600" eaLnBrk="0" fontAlgn="b" hangingPunct="0">
              <a:spcBef>
                <a:spcPct val="0"/>
              </a:spcBef>
              <a:spcAft>
                <a:spcPct val="0"/>
              </a:spcAft>
              <a:defRPr sz="1000">
                <a:solidFill>
                  <a:schemeClr val="bg1"/>
                </a:solidFill>
                <a:latin typeface="Arial" charset="0"/>
                <a:ea typeface="Arial" charset="0"/>
                <a:cs typeface="Arial" charset="0"/>
              </a:defRPr>
            </a:lvl9pPr>
          </a:lstStyle>
          <a:p>
            <a:pPr eaLnBrk="1" hangingPunct="1">
              <a:defRPr/>
            </a:pPr>
            <a:r>
              <a:rPr lang="en-US" sz="1100" dirty="0" smtClean="0"/>
              <a:t>RMIT University©2013</a:t>
            </a:r>
            <a:endParaRPr lang="en-AU" sz="1100" dirty="0" smtClean="0"/>
          </a:p>
        </p:txBody>
      </p:sp>
      <p:sp>
        <p:nvSpPr>
          <p:cNvPr id="23556" name="Footer Placeholder 4"/>
          <p:cNvSpPr>
            <a:spLocks noGrp="1"/>
          </p:cNvSpPr>
          <p:nvPr>
            <p:ph type="ftr" sz="quarter" idx="11"/>
          </p:nvPr>
        </p:nvSpPr>
        <p:spPr>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000">
                <a:solidFill>
                  <a:schemeClr val="bg1"/>
                </a:solidFill>
                <a:latin typeface="Arial" charset="0"/>
                <a:ea typeface="ＭＳ Ｐゴシック" charset="0"/>
                <a:cs typeface="Arial" charset="0"/>
              </a:defRPr>
            </a:lvl1pPr>
            <a:lvl2pPr marL="742950" indent="-285750" eaLnBrk="0" hangingPunct="0">
              <a:defRPr sz="1000">
                <a:solidFill>
                  <a:schemeClr val="bg1"/>
                </a:solidFill>
                <a:latin typeface="Arial" charset="0"/>
                <a:ea typeface="Arial" charset="0"/>
                <a:cs typeface="Arial" charset="0"/>
              </a:defRPr>
            </a:lvl2pPr>
            <a:lvl3pPr marL="1143000" indent="-228600" eaLnBrk="0" hangingPunct="0">
              <a:defRPr sz="1000">
                <a:solidFill>
                  <a:schemeClr val="bg1"/>
                </a:solidFill>
                <a:latin typeface="Arial" charset="0"/>
                <a:ea typeface="Arial" charset="0"/>
                <a:cs typeface="Arial" charset="0"/>
              </a:defRPr>
            </a:lvl3pPr>
            <a:lvl4pPr marL="1600200" indent="-228600" eaLnBrk="0" hangingPunct="0">
              <a:defRPr sz="1000">
                <a:solidFill>
                  <a:schemeClr val="bg1"/>
                </a:solidFill>
                <a:latin typeface="Arial" charset="0"/>
                <a:ea typeface="Arial" charset="0"/>
                <a:cs typeface="Arial" charset="0"/>
              </a:defRPr>
            </a:lvl4pPr>
            <a:lvl5pPr marL="2057400" indent="-228600" eaLnBrk="0" hangingPunct="0">
              <a:defRPr sz="1000">
                <a:solidFill>
                  <a:schemeClr val="bg1"/>
                </a:solidFill>
                <a:latin typeface="Arial" charset="0"/>
                <a:ea typeface="Arial" charset="0"/>
                <a:cs typeface="Arial" charset="0"/>
              </a:defRPr>
            </a:lvl5pPr>
            <a:lvl6pPr marL="2514600" indent="-228600" eaLnBrk="0" fontAlgn="b" hangingPunct="0">
              <a:spcBef>
                <a:spcPct val="0"/>
              </a:spcBef>
              <a:spcAft>
                <a:spcPct val="0"/>
              </a:spcAft>
              <a:defRPr sz="1000">
                <a:solidFill>
                  <a:schemeClr val="bg1"/>
                </a:solidFill>
                <a:latin typeface="Arial" charset="0"/>
                <a:ea typeface="Arial" charset="0"/>
                <a:cs typeface="Arial" charset="0"/>
              </a:defRPr>
            </a:lvl6pPr>
            <a:lvl7pPr marL="2971800" indent="-228600" eaLnBrk="0" fontAlgn="b" hangingPunct="0">
              <a:spcBef>
                <a:spcPct val="0"/>
              </a:spcBef>
              <a:spcAft>
                <a:spcPct val="0"/>
              </a:spcAft>
              <a:defRPr sz="1000">
                <a:solidFill>
                  <a:schemeClr val="bg1"/>
                </a:solidFill>
                <a:latin typeface="Arial" charset="0"/>
                <a:ea typeface="Arial" charset="0"/>
                <a:cs typeface="Arial" charset="0"/>
              </a:defRPr>
            </a:lvl7pPr>
            <a:lvl8pPr marL="3429000" indent="-228600" eaLnBrk="0" fontAlgn="b" hangingPunct="0">
              <a:spcBef>
                <a:spcPct val="0"/>
              </a:spcBef>
              <a:spcAft>
                <a:spcPct val="0"/>
              </a:spcAft>
              <a:defRPr sz="1000">
                <a:solidFill>
                  <a:schemeClr val="bg1"/>
                </a:solidFill>
                <a:latin typeface="Arial" charset="0"/>
                <a:ea typeface="Arial" charset="0"/>
                <a:cs typeface="Arial" charset="0"/>
              </a:defRPr>
            </a:lvl8pPr>
            <a:lvl9pPr marL="3886200" indent="-228600" eaLnBrk="0" fontAlgn="b" hangingPunct="0">
              <a:spcBef>
                <a:spcPct val="0"/>
              </a:spcBef>
              <a:spcAft>
                <a:spcPct val="0"/>
              </a:spcAft>
              <a:defRPr sz="1000">
                <a:solidFill>
                  <a:schemeClr val="bg1"/>
                </a:solidFill>
                <a:latin typeface="Arial" charset="0"/>
                <a:ea typeface="Arial" charset="0"/>
                <a:cs typeface="Arial" charset="0"/>
              </a:defRPr>
            </a:lvl9pPr>
          </a:lstStyle>
          <a:p>
            <a:pPr eaLnBrk="1" hangingPunct="1">
              <a:defRPr/>
            </a:pPr>
            <a:r>
              <a:rPr lang="en-AU" sz="1100" dirty="0"/>
              <a:t>RMIT AHURI Research Centre</a:t>
            </a:r>
          </a:p>
        </p:txBody>
      </p:sp>
      <p:sp>
        <p:nvSpPr>
          <p:cNvPr id="23557" name="Slide Number Placeholder 5"/>
          <p:cNvSpPr>
            <a:spLocks noGrp="1"/>
          </p:cNvSpPr>
          <p:nvPr>
            <p:ph type="sldNum" sz="quarter" idx="12"/>
          </p:nvPr>
        </p:nvSpPr>
        <p:spPr>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000">
                <a:solidFill>
                  <a:schemeClr val="bg1"/>
                </a:solidFill>
                <a:latin typeface="Arial" charset="0"/>
                <a:ea typeface="ＭＳ Ｐゴシック" charset="0"/>
                <a:cs typeface="Arial" charset="0"/>
              </a:defRPr>
            </a:lvl1pPr>
            <a:lvl2pPr marL="742950" indent="-285750" eaLnBrk="0" hangingPunct="0">
              <a:defRPr sz="1000">
                <a:solidFill>
                  <a:schemeClr val="bg1"/>
                </a:solidFill>
                <a:latin typeface="Arial" charset="0"/>
                <a:ea typeface="Arial" charset="0"/>
                <a:cs typeface="Arial" charset="0"/>
              </a:defRPr>
            </a:lvl2pPr>
            <a:lvl3pPr marL="1143000" indent="-228600" eaLnBrk="0" hangingPunct="0">
              <a:defRPr sz="1000">
                <a:solidFill>
                  <a:schemeClr val="bg1"/>
                </a:solidFill>
                <a:latin typeface="Arial" charset="0"/>
                <a:ea typeface="Arial" charset="0"/>
                <a:cs typeface="Arial" charset="0"/>
              </a:defRPr>
            </a:lvl3pPr>
            <a:lvl4pPr marL="1600200" indent="-228600" eaLnBrk="0" hangingPunct="0">
              <a:defRPr sz="1000">
                <a:solidFill>
                  <a:schemeClr val="bg1"/>
                </a:solidFill>
                <a:latin typeface="Arial" charset="0"/>
                <a:ea typeface="Arial" charset="0"/>
                <a:cs typeface="Arial" charset="0"/>
              </a:defRPr>
            </a:lvl4pPr>
            <a:lvl5pPr marL="2057400" indent="-228600" eaLnBrk="0" hangingPunct="0">
              <a:defRPr sz="1000">
                <a:solidFill>
                  <a:schemeClr val="bg1"/>
                </a:solidFill>
                <a:latin typeface="Arial" charset="0"/>
                <a:ea typeface="Arial" charset="0"/>
                <a:cs typeface="Arial" charset="0"/>
              </a:defRPr>
            </a:lvl5pPr>
            <a:lvl6pPr marL="2514600" indent="-228600" eaLnBrk="0" fontAlgn="b" hangingPunct="0">
              <a:spcBef>
                <a:spcPct val="0"/>
              </a:spcBef>
              <a:spcAft>
                <a:spcPct val="0"/>
              </a:spcAft>
              <a:defRPr sz="1000">
                <a:solidFill>
                  <a:schemeClr val="bg1"/>
                </a:solidFill>
                <a:latin typeface="Arial" charset="0"/>
                <a:ea typeface="Arial" charset="0"/>
                <a:cs typeface="Arial" charset="0"/>
              </a:defRPr>
            </a:lvl6pPr>
            <a:lvl7pPr marL="2971800" indent="-228600" eaLnBrk="0" fontAlgn="b" hangingPunct="0">
              <a:spcBef>
                <a:spcPct val="0"/>
              </a:spcBef>
              <a:spcAft>
                <a:spcPct val="0"/>
              </a:spcAft>
              <a:defRPr sz="1000">
                <a:solidFill>
                  <a:schemeClr val="bg1"/>
                </a:solidFill>
                <a:latin typeface="Arial" charset="0"/>
                <a:ea typeface="Arial" charset="0"/>
                <a:cs typeface="Arial" charset="0"/>
              </a:defRPr>
            </a:lvl7pPr>
            <a:lvl8pPr marL="3429000" indent="-228600" eaLnBrk="0" fontAlgn="b" hangingPunct="0">
              <a:spcBef>
                <a:spcPct val="0"/>
              </a:spcBef>
              <a:spcAft>
                <a:spcPct val="0"/>
              </a:spcAft>
              <a:defRPr sz="1000">
                <a:solidFill>
                  <a:schemeClr val="bg1"/>
                </a:solidFill>
                <a:latin typeface="Arial" charset="0"/>
                <a:ea typeface="Arial" charset="0"/>
                <a:cs typeface="Arial" charset="0"/>
              </a:defRPr>
            </a:lvl8pPr>
            <a:lvl9pPr marL="3886200" indent="-228600" eaLnBrk="0" fontAlgn="b" hangingPunct="0">
              <a:spcBef>
                <a:spcPct val="0"/>
              </a:spcBef>
              <a:spcAft>
                <a:spcPct val="0"/>
              </a:spcAft>
              <a:defRPr sz="1000">
                <a:solidFill>
                  <a:schemeClr val="bg1"/>
                </a:solidFill>
                <a:latin typeface="Arial" charset="0"/>
                <a:ea typeface="Arial" charset="0"/>
                <a:cs typeface="Arial" charset="0"/>
              </a:defRPr>
            </a:lvl9pPr>
          </a:lstStyle>
          <a:p>
            <a:pPr eaLnBrk="1" hangingPunct="1">
              <a:defRPr/>
            </a:pPr>
            <a:fld id="{D2A4FC21-FC42-024A-90CD-7809C5F3EE50}" type="slidenum">
              <a:rPr lang="en-AU" sz="1100" smtClean="0"/>
              <a:pPr eaLnBrk="1" hangingPunct="1">
                <a:defRPr/>
              </a:pPr>
              <a:t>21</a:t>
            </a:fld>
            <a:endParaRPr lang="en-AU" sz="1100" dirty="0" smtClean="0"/>
          </a:p>
        </p:txBody>
      </p:sp>
    </p:spTree>
    <p:extLst>
      <p:ext uri="{BB962C8B-B14F-4D97-AF65-F5344CB8AC3E}">
        <p14:creationId xmlns:p14="http://schemas.microsoft.com/office/powerpoint/2010/main" val="29495151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GB" dirty="0"/>
              <a:t>Aalbers, M. and Christophers, B. (2014) Centring housing in political economy’ </a:t>
            </a:r>
            <a:r>
              <a:rPr lang="en-GB" i="1" dirty="0"/>
              <a:t>Housing, Theory and Society</a:t>
            </a:r>
            <a:r>
              <a:rPr lang="en-GB" dirty="0"/>
              <a:t> (on line version in advance of print) p 1-22</a:t>
            </a:r>
            <a:r>
              <a:rPr lang="en-GB" dirty="0" smtClean="0"/>
              <a:t>.</a:t>
            </a:r>
          </a:p>
          <a:p>
            <a:pPr marL="0" indent="0">
              <a:buNone/>
            </a:pPr>
            <a:r>
              <a:rPr lang="en-GB" dirty="0" smtClean="0"/>
              <a:t>Forrest, R. and Hirayama, Y. (2014)  ‘The financialisation of the social project: embedded liberalism, neoliberalism and homeownership’ </a:t>
            </a:r>
            <a:r>
              <a:rPr lang="en-GB" i="1" dirty="0" smtClean="0"/>
              <a:t>Urban Studies</a:t>
            </a:r>
            <a:r>
              <a:rPr lang="en-GB" dirty="0" smtClean="0"/>
              <a:t>, Online 1-12</a:t>
            </a:r>
          </a:p>
          <a:p>
            <a:pPr marL="0" indent="0">
              <a:buNone/>
            </a:pPr>
            <a:r>
              <a:rPr lang="en-GB" dirty="0"/>
              <a:t>Glynos, J. </a:t>
            </a:r>
            <a:r>
              <a:rPr lang="en-GB" dirty="0" smtClean="0"/>
              <a:t>(2011) </a:t>
            </a:r>
            <a:r>
              <a:rPr lang="en-GB" dirty="0"/>
              <a:t>“Fantasy and Identity in Critical Political Theory.” </a:t>
            </a:r>
            <a:r>
              <a:rPr lang="en-GB" i="1" dirty="0"/>
              <a:t>Filozofski Vestnik</a:t>
            </a:r>
            <a:r>
              <a:rPr lang="en-GB" dirty="0"/>
              <a:t> 32(2): 65–88</a:t>
            </a:r>
            <a:r>
              <a:rPr lang="en-GB" dirty="0" smtClean="0"/>
              <a:t>.</a:t>
            </a:r>
            <a:endParaRPr lang="en-AU" dirty="0" smtClean="0"/>
          </a:p>
          <a:p>
            <a:pPr marL="0" indent="0">
              <a:buNone/>
            </a:pPr>
            <a:r>
              <a:rPr lang="en-US" dirty="0"/>
              <a:t>Harvey, D. (1974) Class monopoly rent, finance capital and the urban revolution, </a:t>
            </a:r>
            <a:r>
              <a:rPr lang="en-US" i="1" dirty="0"/>
              <a:t>Regional Studies</a:t>
            </a:r>
            <a:r>
              <a:rPr lang="en-US" dirty="0"/>
              <a:t> 8 (3) 239-255.</a:t>
            </a:r>
            <a:endParaRPr lang="en-AU" dirty="0"/>
          </a:p>
          <a:p>
            <a:pPr marL="0" indent="0">
              <a:buNone/>
            </a:pPr>
            <a:r>
              <a:rPr lang="en-GB" dirty="0" smtClean="0"/>
              <a:t>Harvey, D. (2010) </a:t>
            </a:r>
            <a:r>
              <a:rPr lang="en-GB" i="1" dirty="0" smtClean="0"/>
              <a:t>The Enigma of Capital</a:t>
            </a:r>
            <a:r>
              <a:rPr lang="en-GB" dirty="0" smtClean="0"/>
              <a:t>, London: Profile.</a:t>
            </a:r>
            <a:r>
              <a:rPr lang="en-AU" dirty="0" smtClean="0"/>
              <a:t> </a:t>
            </a:r>
            <a:r>
              <a:rPr lang="en-GB" dirty="0"/>
              <a:t> </a:t>
            </a:r>
            <a:endParaRPr lang="en-AU" dirty="0"/>
          </a:p>
          <a:p>
            <a:pPr marL="0" indent="0">
              <a:buNone/>
            </a:pPr>
            <a:r>
              <a:rPr lang="en-US" dirty="0"/>
              <a:t>Hodkinson S; Watt, P., Mooney, G. (2013) “Introduction: neoliberal housing policy - time for a critical re-appraisal.” </a:t>
            </a:r>
            <a:r>
              <a:rPr lang="en-US" i="1" dirty="0"/>
              <a:t>Critical Social Policy</a:t>
            </a:r>
            <a:r>
              <a:rPr lang="en-US" dirty="0"/>
              <a:t> 33 (1): 3-</a:t>
            </a:r>
            <a:r>
              <a:rPr lang="en-US" dirty="0" smtClean="0"/>
              <a:t>16.</a:t>
            </a:r>
          </a:p>
          <a:p>
            <a:pPr marL="0" indent="0">
              <a:buNone/>
            </a:pPr>
            <a:r>
              <a:rPr lang="en-US" dirty="0" smtClean="0"/>
              <a:t>Janda, M. (2014) The myth of ‘mum and dad property investors’ ABC The Drum</a:t>
            </a:r>
            <a:endParaRPr lang="en-AU" dirty="0" smtClean="0"/>
          </a:p>
          <a:p>
            <a:pPr marL="0" indent="0">
              <a:buNone/>
            </a:pPr>
            <a:r>
              <a:rPr lang="en-AU" dirty="0">
                <a:hlinkClick r:id="rId2"/>
              </a:rPr>
              <a:t>http://www.abc.net.au/news/2014-09-24/janda-the-myth-of-mum-and-dad-negative-gearers/</a:t>
            </a:r>
            <a:r>
              <a:rPr lang="en-AU" dirty="0" smtClean="0">
                <a:hlinkClick r:id="rId2"/>
              </a:rPr>
              <a:t>5766724</a:t>
            </a:r>
            <a:endParaRPr lang="en-AU" dirty="0" smtClean="0"/>
          </a:p>
          <a:p>
            <a:pPr marL="0" indent="0">
              <a:buNone/>
            </a:pPr>
            <a:r>
              <a:rPr lang="en-AU" dirty="0" smtClean="0"/>
              <a:t>Judt, T. (2010) </a:t>
            </a:r>
            <a:r>
              <a:rPr lang="en-AU" i="1" dirty="0" smtClean="0"/>
              <a:t>Ill Fares the Land</a:t>
            </a:r>
            <a:r>
              <a:rPr lang="en-AU" dirty="0" smtClean="0"/>
              <a:t>, London: Penguin.</a:t>
            </a:r>
          </a:p>
          <a:p>
            <a:pPr marL="0" indent="0">
              <a:buNone/>
            </a:pPr>
            <a:r>
              <a:rPr lang="en-US" dirty="0" smtClean="0"/>
              <a:t>Kelly, J., Hunter, J., Harrison, C., Donegan, P. (2013), </a:t>
            </a:r>
            <a:r>
              <a:rPr lang="en-US" i="1" dirty="0" smtClean="0"/>
              <a:t>Renovating Housing Policy</a:t>
            </a:r>
            <a:r>
              <a:rPr lang="en-US" dirty="0" smtClean="0"/>
              <a:t>, Grattan Institute, Melbourne.</a:t>
            </a:r>
            <a:r>
              <a:rPr lang="en-GB" dirty="0" smtClean="0"/>
              <a:t>.</a:t>
            </a:r>
          </a:p>
          <a:p>
            <a:pPr marL="0" indent="0">
              <a:buNone/>
            </a:pPr>
            <a:r>
              <a:rPr lang="en-GB" dirty="0" smtClean="0"/>
              <a:t>Ruggie, J. (1997) ‘Globalization and the embedded liberalism compromise: the end of an era’ </a:t>
            </a:r>
            <a:r>
              <a:rPr lang="en-GB" i="1" dirty="0" smtClean="0"/>
              <a:t>Working paper 97/1 </a:t>
            </a:r>
            <a:r>
              <a:rPr lang="en-GB" dirty="0" smtClean="0"/>
              <a:t>, Max Planck Institute for the Study of Societies, Cologne Germany.</a:t>
            </a:r>
          </a:p>
          <a:p>
            <a:pPr marL="0" indent="0">
              <a:buNone/>
            </a:pPr>
            <a:r>
              <a:rPr lang="en-US" dirty="0"/>
              <a:t>Yates, J. (2008) ‘Australia’s housing affordability crisis’, </a:t>
            </a:r>
            <a:r>
              <a:rPr lang="en-US" i="1" dirty="0"/>
              <a:t>Australian Economic Review</a:t>
            </a:r>
            <a:r>
              <a:rPr lang="en-US" dirty="0"/>
              <a:t>, 41 (2), 200–214</a:t>
            </a:r>
            <a:r>
              <a:rPr lang="en-US" dirty="0" smtClean="0"/>
              <a:t>.</a:t>
            </a:r>
            <a:r>
              <a:rPr lang="en-GB" dirty="0"/>
              <a:t> </a:t>
            </a:r>
            <a:endParaRPr lang="en-AU" dirty="0"/>
          </a:p>
        </p:txBody>
      </p:sp>
    </p:spTree>
    <p:extLst>
      <p:ext uri="{BB962C8B-B14F-4D97-AF65-F5344CB8AC3E}">
        <p14:creationId xmlns:p14="http://schemas.microsoft.com/office/powerpoint/2010/main" val="37194659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783" y="0"/>
            <a:ext cx="9378123" cy="574262"/>
          </a:xfrm>
        </p:spPr>
        <p:txBody>
          <a:bodyPr>
            <a:noAutofit/>
          </a:bodyPr>
          <a:lstStyle/>
          <a:p>
            <a:r>
              <a:rPr lang="en-GB" sz="2000" b="1" dirty="0" smtClean="0"/>
              <a:t>Annual government expenditure on housing policy (Kelly, et al. 2013)</a:t>
            </a:r>
            <a:endParaRPr lang="en-GB" sz="2000" b="1" dirty="0"/>
          </a:p>
        </p:txBody>
      </p:sp>
      <p:pic>
        <p:nvPicPr>
          <p:cNvPr id="4" name="Content Placeholder 3"/>
          <p:cNvPicPr>
            <a:picLocks noGrp="1" noChangeAspect="1"/>
          </p:cNvPicPr>
          <p:nvPr>
            <p:ph idx="1"/>
          </p:nvPr>
        </p:nvPicPr>
        <p:blipFill>
          <a:blip r:embed="rId3"/>
          <a:srcRect t="8309" b="8309"/>
          <a:stretch>
            <a:fillRect/>
          </a:stretch>
        </p:blipFill>
        <p:spPr>
          <a:xfrm>
            <a:off x="457200" y="585304"/>
            <a:ext cx="8229600" cy="5974246"/>
          </a:xfrm>
        </p:spPr>
      </p:pic>
    </p:spTree>
    <p:extLst>
      <p:ext uri="{BB962C8B-B14F-4D97-AF65-F5344CB8AC3E}">
        <p14:creationId xmlns:p14="http://schemas.microsoft.com/office/powerpoint/2010/main" val="13096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Stress in the private rental sector a </a:t>
            </a:r>
            <a:r>
              <a:rPr lang="en-GB" i="1" dirty="0" smtClean="0"/>
              <a:t>symptom</a:t>
            </a:r>
            <a:r>
              <a:rPr lang="en-GB" dirty="0" smtClean="0"/>
              <a:t> of systemic inequality.</a:t>
            </a:r>
          </a:p>
          <a:p>
            <a:r>
              <a:rPr lang="en-GB" dirty="0" smtClean="0"/>
              <a:t>Why has the ‘social’ become so tarnished and what does this reveal?</a:t>
            </a:r>
          </a:p>
          <a:p>
            <a:r>
              <a:rPr lang="en-GB" dirty="0" smtClean="0"/>
              <a:t>Neoliberalism and  end of the post-war consensus.</a:t>
            </a:r>
          </a:p>
          <a:p>
            <a:r>
              <a:rPr lang="en-GB" dirty="0" smtClean="0"/>
              <a:t>Role of government in promoting housing commodification and the narratives surrounding housing.</a:t>
            </a:r>
          </a:p>
          <a:p>
            <a:r>
              <a:rPr lang="en-GB" dirty="0" smtClean="0"/>
              <a:t>The social and economic consequences of contemporary housing policy.</a:t>
            </a:r>
          </a:p>
          <a:p>
            <a:r>
              <a:rPr lang="en-GB" dirty="0" smtClean="0"/>
              <a:t>Implications of the ‘renter nation’</a:t>
            </a:r>
          </a:p>
        </p:txBody>
      </p:sp>
    </p:spTree>
    <p:extLst>
      <p:ext uri="{BB962C8B-B14F-4D97-AF65-F5344CB8AC3E}">
        <p14:creationId xmlns:p14="http://schemas.microsoft.com/office/powerpoint/2010/main" val="1769547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BC67B91-75BC-BD47-A2B6-51ED3E75124C}" type="slidenum">
              <a:rPr lang="en-GB"/>
              <a:pPr/>
              <a:t>5</a:t>
            </a:fld>
            <a:endParaRPr lang="en-GB" dirty="0"/>
          </a:p>
        </p:txBody>
      </p:sp>
      <p:sp>
        <p:nvSpPr>
          <p:cNvPr id="3074" name="Rectangle 2"/>
          <p:cNvSpPr>
            <a:spLocks noGrp="1" noChangeArrowheads="1"/>
          </p:cNvSpPr>
          <p:nvPr>
            <p:ph type="title"/>
          </p:nvPr>
        </p:nvSpPr>
        <p:spPr/>
        <p:txBody>
          <a:bodyPr/>
          <a:lstStyle/>
          <a:p>
            <a:r>
              <a:rPr lang="en-GB" i="1" dirty="0" smtClean="0"/>
              <a:t>The long view</a:t>
            </a:r>
            <a:endParaRPr lang="en-GB" dirty="0"/>
          </a:p>
        </p:txBody>
      </p:sp>
      <p:sp>
        <p:nvSpPr>
          <p:cNvPr id="3075" name="Rectangle 3"/>
          <p:cNvSpPr>
            <a:spLocks noGrp="1" noChangeArrowheads="1"/>
          </p:cNvSpPr>
          <p:nvPr>
            <p:ph type="body" idx="1"/>
          </p:nvPr>
        </p:nvSpPr>
        <p:spPr/>
        <p:txBody>
          <a:bodyPr/>
          <a:lstStyle/>
          <a:p>
            <a:pPr>
              <a:lnSpc>
                <a:spcPct val="90000"/>
              </a:lnSpc>
            </a:pPr>
            <a:r>
              <a:rPr lang="en-GB" sz="2800" dirty="0" smtClean="0"/>
              <a:t>Tendency </a:t>
            </a:r>
            <a:r>
              <a:rPr lang="en-GB" sz="2800" dirty="0"/>
              <a:t>in research to frame housing policy naively—as a benevolent or altruistic undertaking</a:t>
            </a:r>
            <a:r>
              <a:rPr lang="en-GB" sz="2800" dirty="0" smtClean="0"/>
              <a:t>.</a:t>
            </a:r>
          </a:p>
          <a:p>
            <a:pPr>
              <a:lnSpc>
                <a:spcPct val="90000"/>
              </a:lnSpc>
            </a:pPr>
            <a:endParaRPr lang="en-GB" sz="2800" dirty="0"/>
          </a:p>
          <a:p>
            <a:pPr>
              <a:lnSpc>
                <a:spcPct val="90000"/>
              </a:lnSpc>
            </a:pPr>
            <a:r>
              <a:rPr lang="en-GB" sz="2800" dirty="0"/>
              <a:t>Interpretations of housing </a:t>
            </a:r>
            <a:r>
              <a:rPr lang="en-GB" sz="2800" dirty="0" smtClean="0"/>
              <a:t>policy require </a:t>
            </a:r>
            <a:r>
              <a:rPr lang="en-GB" sz="2800" dirty="0"/>
              <a:t>a more nuanced interpretation that foregrounds ideological and political contestation amongst key interest groups.</a:t>
            </a:r>
          </a:p>
          <a:p>
            <a:pPr>
              <a:lnSpc>
                <a:spcPct val="90000"/>
              </a:lnSpc>
            </a:pPr>
            <a:endParaRPr lang="en-GB" sz="2800" dirty="0"/>
          </a:p>
          <a:p>
            <a:pPr>
              <a:lnSpc>
                <a:spcPct val="90000"/>
              </a:lnSpc>
            </a:pPr>
            <a:endParaRPr lang="en-GB" sz="2800" dirty="0"/>
          </a:p>
          <a:p>
            <a:pPr>
              <a:lnSpc>
                <a:spcPct val="90000"/>
              </a:lnSpc>
            </a:pPr>
            <a:endParaRPr lang="en-GB" sz="2800" dirty="0"/>
          </a:p>
        </p:txBody>
      </p:sp>
    </p:spTree>
    <p:extLst>
      <p:ext uri="{BB962C8B-B14F-4D97-AF65-F5344CB8AC3E}">
        <p14:creationId xmlns:p14="http://schemas.microsoft.com/office/powerpoint/2010/main" val="22304064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and social policy research</a:t>
            </a:r>
            <a:endParaRPr lang="en-US" dirty="0"/>
          </a:p>
        </p:txBody>
      </p:sp>
      <p:sp>
        <p:nvSpPr>
          <p:cNvPr id="3" name="Content Placeholder 2"/>
          <p:cNvSpPr>
            <a:spLocks noGrp="1"/>
          </p:cNvSpPr>
          <p:nvPr>
            <p:ph idx="1"/>
          </p:nvPr>
        </p:nvSpPr>
        <p:spPr/>
        <p:txBody>
          <a:bodyPr/>
          <a:lstStyle/>
          <a:p>
            <a:r>
              <a:rPr lang="en-GB" dirty="0" smtClean="0"/>
              <a:t>Propagates an evolutionary modernization thesis framework where policy is decoupled from broad shifts in capitalism’ (Hodkinson et al 2013: 5).</a:t>
            </a:r>
          </a:p>
          <a:p>
            <a:pPr marL="0" indent="0">
              <a:buNone/>
            </a:pPr>
            <a:endParaRPr lang="en-GB" dirty="0" smtClean="0"/>
          </a:p>
          <a:p>
            <a:r>
              <a:rPr lang="en-GB" dirty="0" smtClean="0"/>
              <a:t>Leads to research that downplays conflict and bland forms of positivist inquiries</a:t>
            </a:r>
            <a:r>
              <a:rPr lang="en-GB" baseline="0" dirty="0" smtClean="0"/>
              <a:t> </a:t>
            </a:r>
            <a:r>
              <a:rPr lang="en-GB" dirty="0" smtClean="0"/>
              <a:t>for government agencies.</a:t>
            </a:r>
            <a:endParaRPr lang="en-GB" dirty="0"/>
          </a:p>
        </p:txBody>
      </p:sp>
    </p:spTree>
    <p:extLst>
      <p:ext uri="{BB962C8B-B14F-4D97-AF65-F5344CB8AC3E}">
        <p14:creationId xmlns:p14="http://schemas.microsoft.com/office/powerpoint/2010/main" val="1687154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death of the post-war social project?</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Period from the late 1940s to the 1970s can be viewed as period of accommodation between the interests of capital and labour.</a:t>
            </a:r>
          </a:p>
          <a:p>
            <a:r>
              <a:rPr lang="en-GB" dirty="0" smtClean="0"/>
              <a:t>Public housing, health provision and education formed part of the social contract</a:t>
            </a:r>
            <a:r>
              <a:rPr lang="en-GB" dirty="0"/>
              <a:t>. </a:t>
            </a:r>
            <a:r>
              <a:rPr lang="en-GB" dirty="0" smtClean="0"/>
              <a:t>‘Up </a:t>
            </a:r>
            <a:r>
              <a:rPr lang="en-GB" dirty="0"/>
              <a:t>until the </a:t>
            </a:r>
            <a:r>
              <a:rPr lang="en-GB" dirty="0" smtClean="0"/>
              <a:t>1980s, </a:t>
            </a:r>
            <a:r>
              <a:rPr lang="en-GB" dirty="0"/>
              <a:t>homeownership seen as a store of wealth but was not generally perceived as a source of income’ </a:t>
            </a:r>
            <a:r>
              <a:rPr lang="en-GB" dirty="0" smtClean="0"/>
              <a:t>(Forrest </a:t>
            </a:r>
            <a:r>
              <a:rPr lang="en-GB" dirty="0"/>
              <a:t>and Hirayama  2014:3).</a:t>
            </a:r>
          </a:p>
          <a:p>
            <a:endParaRPr lang="en-GB" dirty="0" smtClean="0"/>
          </a:p>
          <a:p>
            <a:r>
              <a:rPr lang="en-GB" dirty="0" smtClean="0"/>
              <a:t>Ruggie ( 1997:5) ‘a grand domestic bargain [in which] societies were asked to embrace the change and dislocation attending international liberalisation but the state promised to cushion those effects by means of its newly acquired  domestic and social policy roles’.</a:t>
            </a:r>
            <a:endParaRPr lang="en-GB" dirty="0"/>
          </a:p>
        </p:txBody>
      </p:sp>
    </p:spTree>
    <p:extLst>
      <p:ext uri="{BB962C8B-B14F-4D97-AF65-F5344CB8AC3E}">
        <p14:creationId xmlns:p14="http://schemas.microsoft.com/office/powerpoint/2010/main" val="552752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age of anxiety</a:t>
            </a:r>
            <a:endParaRPr lang="en-GB" dirty="0"/>
          </a:p>
        </p:txBody>
      </p:sp>
      <p:sp>
        <p:nvSpPr>
          <p:cNvPr id="3" name="Content Placeholder 2"/>
          <p:cNvSpPr>
            <a:spLocks noGrp="1"/>
          </p:cNvSpPr>
          <p:nvPr>
            <p:ph idx="1"/>
          </p:nvPr>
        </p:nvSpPr>
        <p:spPr/>
        <p:txBody>
          <a:bodyPr>
            <a:normAutofit/>
          </a:bodyPr>
          <a:lstStyle/>
          <a:p>
            <a:r>
              <a:rPr lang="en-GB" dirty="0" smtClean="0"/>
              <a:t>The age of anxiety – ‘we have entered an age of insecurity – economic insecurity, physical insecurity, political insecurity.. Insecurity breeds fear. And </a:t>
            </a:r>
            <a:r>
              <a:rPr lang="en-GB" dirty="0"/>
              <a:t>fear – fear of change, fear of decline and fear of strangers and an unfamiliar world – is corroding the trust and interdependence on which civil societies rest</a:t>
            </a:r>
            <a:r>
              <a:rPr lang="en-GB" dirty="0" smtClean="0"/>
              <a:t>’ (Judt 2010).</a:t>
            </a:r>
          </a:p>
          <a:p>
            <a:endParaRPr lang="en-GB" dirty="0" smtClean="0"/>
          </a:p>
        </p:txBody>
      </p:sp>
    </p:spTree>
    <p:extLst>
      <p:ext uri="{BB962C8B-B14F-4D97-AF65-F5344CB8AC3E}">
        <p14:creationId xmlns:p14="http://schemas.microsoft.com/office/powerpoint/2010/main" val="4367844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normAutofit/>
          </a:bodyPr>
          <a:lstStyle/>
          <a:p>
            <a:r>
              <a:rPr lang="en-GB" b="1" dirty="0" smtClean="0">
                <a:latin typeface="Arial" charset="0"/>
              </a:rPr>
              <a:t>Understanding </a:t>
            </a:r>
            <a:r>
              <a:rPr lang="en-GB" b="1" dirty="0">
                <a:latin typeface="Arial" charset="0"/>
              </a:rPr>
              <a:t>housing polic</a:t>
            </a:r>
            <a:r>
              <a:rPr lang="en-GB" dirty="0">
                <a:latin typeface="Arial" charset="0"/>
              </a:rPr>
              <a:t>y</a:t>
            </a:r>
          </a:p>
        </p:txBody>
      </p:sp>
      <p:sp>
        <p:nvSpPr>
          <p:cNvPr id="3" name="Content Placeholder 2"/>
          <p:cNvSpPr>
            <a:spLocks noGrp="1"/>
          </p:cNvSpPr>
          <p:nvPr>
            <p:ph idx="1"/>
          </p:nvPr>
        </p:nvSpPr>
        <p:spPr/>
        <p:txBody>
          <a:bodyPr>
            <a:normAutofit fontScale="92500" lnSpcReduction="10000"/>
          </a:bodyPr>
          <a:lstStyle/>
          <a:p>
            <a:pPr marL="342900" lvl="1" indent="-342900">
              <a:buFont typeface="Arial" pitchFamily="34" charset="0"/>
              <a:buChar char="•"/>
              <a:defRPr/>
            </a:pPr>
            <a:r>
              <a:rPr lang="en-GB" sz="3000" dirty="0" smtClean="0"/>
              <a:t>‘Ambulance’ and ‘service counter’ conceptions</a:t>
            </a:r>
          </a:p>
          <a:p>
            <a:pPr marL="342900" lvl="1" indent="-342900">
              <a:buFont typeface="Arial" pitchFamily="34" charset="0"/>
              <a:buChar char="•"/>
              <a:defRPr/>
            </a:pPr>
            <a:r>
              <a:rPr lang="en-GB" sz="3000" dirty="0" smtClean="0"/>
              <a:t>Punishing the poor – the state ‘produces inequality and marginality upstream, before it manages them downstream’ (Wacquant 2013).</a:t>
            </a:r>
          </a:p>
          <a:p>
            <a:pPr>
              <a:defRPr/>
            </a:pPr>
            <a:r>
              <a:rPr lang="en-GB" sz="3000" dirty="0" smtClean="0"/>
              <a:t>The state practices laissez-faire at the top, at the level of circulation of capital and production of inequality, but it </a:t>
            </a:r>
            <a:r>
              <a:rPr lang="en-GB" sz="3000" b="1" dirty="0" smtClean="0"/>
              <a:t>turns interventionist and intrusive </a:t>
            </a:r>
            <a:r>
              <a:rPr lang="en-GB" sz="3000" dirty="0" smtClean="0"/>
              <a:t>when it comes to managing the consequences of inequality at the bottom, for the life spaces and life chances of the precarious fractions of the post-industrial working class’ (Wacquant 2013).</a:t>
            </a:r>
          </a:p>
          <a:p>
            <a:pPr>
              <a:defRPr/>
            </a:pPr>
            <a:endParaRPr lang="en-GB" dirty="0"/>
          </a:p>
        </p:txBody>
      </p:sp>
    </p:spTree>
    <p:extLst>
      <p:ext uri="{BB962C8B-B14F-4D97-AF65-F5344CB8AC3E}">
        <p14:creationId xmlns:p14="http://schemas.microsoft.com/office/powerpoint/2010/main" val="11035960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509</TotalTime>
  <Words>1245</Words>
  <Application>Microsoft Macintosh PowerPoint</Application>
  <PresentationFormat>On-screen Show (4:3)</PresentationFormat>
  <Paragraphs>111</Paragraphs>
  <Slides>22</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Document</vt:lpstr>
      <vt:lpstr>A reverse form of welfarism: some reflections on Australian housing policy</vt:lpstr>
      <vt:lpstr>The Australian housing system</vt:lpstr>
      <vt:lpstr>Annual government expenditure on housing policy (Kelly, et al. 2013)</vt:lpstr>
      <vt:lpstr>Overview</vt:lpstr>
      <vt:lpstr>The long view</vt:lpstr>
      <vt:lpstr>Housing and social policy research</vt:lpstr>
      <vt:lpstr>The death of the post-war social project?</vt:lpstr>
      <vt:lpstr>The age of anxiety</vt:lpstr>
      <vt:lpstr>Understanding housing policy</vt:lpstr>
      <vt:lpstr>The failure of government to provide low cost housing for rent</vt:lpstr>
      <vt:lpstr>Understanding marginality</vt:lpstr>
      <vt:lpstr>PowerPoint Presentation</vt:lpstr>
      <vt:lpstr>Public housing </vt:lpstr>
      <vt:lpstr>Private rental housing </vt:lpstr>
      <vt:lpstr>The myth of the ‘mum and dad’ landlord</vt:lpstr>
      <vt:lpstr>Why commodify housing?</vt:lpstr>
      <vt:lpstr>PowerPoint Presentation</vt:lpstr>
      <vt:lpstr>The ‘Renter nation’: consequences</vt:lpstr>
      <vt:lpstr>The modern city</vt:lpstr>
      <vt:lpstr>The future?</vt:lpstr>
      <vt:lpstr>Conclusions - Government policy</vt:lpstr>
      <vt:lpstr>References </vt:lpstr>
    </vt:vector>
  </TitlesOfParts>
  <Manager/>
  <Company>University of Tasmania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Tenants Forum Sydney August 2016</dc:title>
  <dc:subject/>
  <dc:creator>Keith Jacobs</dc:creator>
  <cp:keywords/>
  <dc:description/>
  <cp:lastModifiedBy>Anne Coates</cp:lastModifiedBy>
  <cp:revision>34</cp:revision>
  <cp:lastPrinted>2015-09-25T01:31:26Z</cp:lastPrinted>
  <dcterms:created xsi:type="dcterms:W3CDTF">2014-09-25T23:50:14Z</dcterms:created>
  <dcterms:modified xsi:type="dcterms:W3CDTF">2016-08-12T08:55:59Z</dcterms:modified>
  <cp:category/>
</cp:coreProperties>
</file>